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3" r:id="rId3"/>
    <p:sldId id="264" r:id="rId4"/>
    <p:sldId id="265" r:id="rId5"/>
    <p:sldId id="276" r:id="rId6"/>
    <p:sldId id="275" r:id="rId7"/>
    <p:sldId id="266" r:id="rId8"/>
    <p:sldId id="262" r:id="rId9"/>
    <p:sldId id="261" r:id="rId10"/>
    <p:sldId id="258" r:id="rId11"/>
    <p:sldId id="259" r:id="rId12"/>
    <p:sldId id="272" r:id="rId13"/>
    <p:sldId id="277" r:id="rId14"/>
    <p:sldId id="278" r:id="rId15"/>
    <p:sldId id="267" r:id="rId16"/>
    <p:sldId id="268" r:id="rId17"/>
    <p:sldId id="273" r:id="rId18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54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/>
          <p:cNvGrpSpPr/>
          <p:nvPr/>
        </p:nvGrpSpPr>
        <p:grpSpPr>
          <a:xfrm>
            <a:off x="0" y="-30477"/>
            <a:ext cx="9067800" cy="6889273"/>
            <a:chOff x="0" y="-30477"/>
            <a:chExt cx="9067800" cy="6889273"/>
          </a:xfrm>
        </p:grpSpPr>
        <p:cxnSp>
          <p:nvCxnSpPr>
            <p:cNvPr id="110" name="Straight Connector 109"/>
            <p:cNvCxnSpPr/>
            <p:nvPr/>
          </p:nvCxnSpPr>
          <p:spPr>
            <a:xfrm rot="16200000" flipH="1">
              <a:off x="-14478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rot="16200000" flipH="1">
              <a:off x="-16383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rot="5400000">
              <a:off x="-14859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 rot="5400000">
              <a:off x="-3238500" y="3314700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 rot="16200000" flipH="1">
              <a:off x="-3314700" y="3314700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 rot="16200000" flipH="1">
              <a:off x="-1371600" y="2971800"/>
              <a:ext cx="6858000" cy="9144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 rot="16200000" flipH="1">
              <a:off x="-2819400" y="3200400"/>
              <a:ext cx="6858000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rot="5400000">
              <a:off x="-2705099" y="3238500"/>
              <a:ext cx="6858000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rot="16200000" flipH="1">
              <a:off x="-2133600" y="3200400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rot="16200000" flipH="1">
              <a:off x="-31242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 rot="16200000" flipH="1">
              <a:off x="-1828799" y="3352799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rot="16200000" flipH="1">
              <a:off x="-28194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rot="16200000" flipH="1">
              <a:off x="-2438400" y="3124200"/>
              <a:ext cx="6858000" cy="609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rot="5400000">
              <a:off x="-1731645" y="2722245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 rot="5400000">
              <a:off x="-1142048" y="3277552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rot="5400000">
              <a:off x="-9144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 rot="5400000">
              <a:off x="-1855470" y="3227070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rot="16200000" flipH="1">
              <a:off x="-2643187" y="3252788"/>
              <a:ext cx="6858000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rot="16200000" flipH="1">
              <a:off x="-1954530" y="3326130"/>
              <a:ext cx="6858000" cy="20574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rot="16200000" flipH="1">
              <a:off x="-23622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 rot="16200000" flipH="1">
              <a:off x="-21336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 rot="16200000" flipH="1">
              <a:off x="10668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 rot="16200000" flipH="1">
              <a:off x="8763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 rot="5400000">
              <a:off x="1028700" y="3238500"/>
              <a:ext cx="6858000" cy="3810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rot="5400000">
              <a:off x="-723900" y="3314700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 rot="16200000" flipH="1">
              <a:off x="-800100" y="3314700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 rot="5400000">
              <a:off x="-152400" y="3429000"/>
              <a:ext cx="6858000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 rot="16200000" flipH="1">
              <a:off x="-304800" y="3200400"/>
              <a:ext cx="6858000" cy="4572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 rot="5400000">
              <a:off x="-190499" y="3238500"/>
              <a:ext cx="6858000" cy="3810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 rot="16200000" flipH="1">
              <a:off x="381000" y="3200400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 rot="16200000" flipH="1">
              <a:off x="-609600" y="3276600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 rot="16200000" flipH="1">
              <a:off x="685801" y="3352799"/>
              <a:ext cx="6858000" cy="152401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 rot="16200000" flipH="1">
              <a:off x="-3048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 rot="5400000">
              <a:off x="-1028700" y="3314700"/>
              <a:ext cx="6858000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 rot="5400000">
              <a:off x="782955" y="2722245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 rot="5400000">
              <a:off x="1372552" y="3277552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 rot="5400000">
              <a:off x="16002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 rot="5400000">
              <a:off x="659130" y="3227070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 rot="16200000" flipH="1">
              <a:off x="-128587" y="3252788"/>
              <a:ext cx="6858000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 rot="16200000" flipH="1">
              <a:off x="560070" y="3326130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 rot="16200000" flipH="1">
              <a:off x="152400" y="3352800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 rot="16200000" flipH="1">
              <a:off x="3810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 rot="16200000" flipH="1">
              <a:off x="2743200" y="3352801"/>
              <a:ext cx="6858000" cy="1524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 rot="16200000" flipH="1">
              <a:off x="2095501" y="3238501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 rot="5400000">
              <a:off x="2705100" y="3238501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 rot="5400000">
              <a:off x="1828801" y="3276600"/>
              <a:ext cx="6857999" cy="3048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 rot="16200000" flipH="1">
              <a:off x="1066800" y="3200402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 rot="16200000" flipH="1">
              <a:off x="2362201" y="3352800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 rot="5400000">
              <a:off x="2646045" y="2722246"/>
              <a:ext cx="6858000" cy="1413510"/>
            </a:xfrm>
            <a:prstGeom prst="line">
              <a:avLst/>
            </a:prstGeom>
            <a:ln>
              <a:solidFill>
                <a:schemeClr val="accent1">
                  <a:alpha val="5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 rot="5400000">
              <a:off x="3048952" y="3277553"/>
              <a:ext cx="6858000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 rot="5400000">
              <a:off x="2895600" y="3276601"/>
              <a:ext cx="6858000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 rot="5400000">
              <a:off x="2388870" y="3227071"/>
              <a:ext cx="6858000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 rot="16200000" flipH="1">
              <a:off x="2236470" y="3326131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 rot="16200000" flipH="1">
              <a:off x="1752600" y="3352801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 rot="16200000" flipH="1">
              <a:off x="19812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 rot="5400000">
              <a:off x="3467100" y="3314701"/>
              <a:ext cx="6858000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 rot="16200000" flipH="1">
              <a:off x="3467099" y="3314701"/>
              <a:ext cx="6858000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 rot="5400000">
              <a:off x="4038600" y="3429001"/>
              <a:ext cx="6858000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 rot="16200000" flipH="1">
              <a:off x="3886200" y="3200401"/>
              <a:ext cx="6858000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 rot="5400000">
              <a:off x="4000501" y="3238501"/>
              <a:ext cx="6858000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 rot="16200000" flipH="1">
              <a:off x="4572000" y="3200401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 rot="16200000" flipH="1">
              <a:off x="3733800" y="3352800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 rot="5400000">
              <a:off x="3619500" y="3314700"/>
              <a:ext cx="6858000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 rot="16200000" flipH="1">
              <a:off x="4214813" y="3252788"/>
              <a:ext cx="6858000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/>
          </p:nvCxnSpPr>
          <p:spPr>
            <a:xfrm rot="16200000" flipH="1">
              <a:off x="4751070" y="3326131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 rot="16200000" flipH="1">
              <a:off x="4343400" y="3352801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rot="16200000" flipH="1">
              <a:off x="4572000" y="3352801"/>
              <a:ext cx="6858000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/>
          </p:nvCxnSpPr>
          <p:spPr>
            <a:xfrm rot="16200000" flipH="1">
              <a:off x="5257800" y="3352802"/>
              <a:ext cx="6858000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 rot="16200000" flipH="1">
              <a:off x="5067300" y="3238502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 rot="5400000">
              <a:off x="5219700" y="3238502"/>
              <a:ext cx="6858000" cy="381000"/>
            </a:xfrm>
            <a:prstGeom prst="line">
              <a:avLst/>
            </a:prstGeom>
            <a:ln w="5080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 rot="16200000" flipH="1">
              <a:off x="4876801" y="3352801"/>
              <a:ext cx="6858000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 rot="5400000">
              <a:off x="5527994" y="3318196"/>
              <a:ext cx="6888479" cy="191133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 rot="5400000">
              <a:off x="4850130" y="3227072"/>
              <a:ext cx="6858000" cy="40386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 rot="16200000" flipH="1">
              <a:off x="4751070" y="3326132"/>
              <a:ext cx="6858000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 rot="5400000">
              <a:off x="5562599" y="3429001"/>
              <a:ext cx="6858002" cy="1588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rot="5400000">
              <a:off x="2552700" y="3390900"/>
              <a:ext cx="6858000" cy="76200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 rot="16200000" flipH="1">
              <a:off x="3048000" y="3352800"/>
              <a:ext cx="6858000" cy="1524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/>
          </p:nvCxnSpPr>
          <p:spPr>
            <a:xfrm rot="16200000" flipH="1">
              <a:off x="3238500" y="3238500"/>
              <a:ext cx="6858000" cy="381000"/>
            </a:xfrm>
            <a:prstGeom prst="line">
              <a:avLst/>
            </a:prstGeom>
            <a:ln w="19050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/>
          </p:nvCxnSpPr>
          <p:spPr>
            <a:xfrm rot="5400000">
              <a:off x="2133600" y="3276600"/>
              <a:ext cx="6858000" cy="3048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rot="16200000" flipH="1">
              <a:off x="3148013" y="3252789"/>
              <a:ext cx="6858000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/>
          </p:nvCxnSpPr>
          <p:spPr>
            <a:xfrm rot="5400000">
              <a:off x="3771900" y="3238500"/>
              <a:ext cx="6858000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 rot="5400000">
              <a:off x="4229100" y="2933700"/>
              <a:ext cx="6858000" cy="990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/>
          </p:nvCxnSpPr>
          <p:spPr>
            <a:xfrm rot="16200000" flipH="1">
              <a:off x="1371600" y="3200403"/>
              <a:ext cx="6858000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3C87-259D-4233-AFCA-1EBC7EBE796E}" type="datetimeFigureOut">
              <a:rPr lang="es-MX" smtClean="0"/>
              <a:t>25/04/2018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E692-870D-442A-A06D-6A92DBE04616}" type="slidenum">
              <a:rPr lang="es-MX" smtClean="0"/>
              <a:t>‹Nº›</a:t>
            </a:fld>
            <a:endParaRPr lang="es-MX"/>
          </a:p>
        </p:txBody>
      </p:sp>
      <p:sp>
        <p:nvSpPr>
          <p:cNvPr id="113" name="Rectangle 112"/>
          <p:cNvSpPr/>
          <p:nvPr/>
        </p:nvSpPr>
        <p:spPr>
          <a:xfrm>
            <a:off x="0" y="1905000"/>
            <a:ext cx="4953000" cy="3124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0" y="2057400"/>
            <a:ext cx="4801394" cy="2820988"/>
            <a:chOff x="0" y="2057400"/>
            <a:chExt cx="4801394" cy="2820988"/>
          </a:xfrm>
        </p:grpSpPr>
        <p:cxnSp>
          <p:nvCxnSpPr>
            <p:cNvPr id="117" name="Straight Connector 116"/>
            <p:cNvCxnSpPr/>
            <p:nvPr/>
          </p:nvCxnSpPr>
          <p:spPr>
            <a:xfrm>
              <a:off x="0" y="2057400"/>
              <a:ext cx="4800600" cy="158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0" y="4876800"/>
              <a:ext cx="4800600" cy="1588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rot="5400000">
              <a:off x="3391694" y="3467100"/>
              <a:ext cx="2818606" cy="794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130425"/>
            <a:ext cx="4419600" cy="1600327"/>
          </a:xfrm>
        </p:spPr>
        <p:txBody>
          <a:bodyPr anchor="b">
            <a:normAutofit/>
          </a:bodyPr>
          <a:lstStyle>
            <a:lvl1pPr algn="l">
              <a:defRPr sz="3600" b="1" cap="none" spc="40" baseline="0">
                <a:ln w="1333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3733800"/>
            <a:ext cx="4419600" cy="1066800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3C87-259D-4233-AFCA-1EBC7EBE796E}" type="datetimeFigureOut">
              <a:rPr lang="es-MX" smtClean="0"/>
              <a:t>25/04/2018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E692-870D-442A-A06D-6A92DBE04616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3C87-259D-4233-AFCA-1EBC7EBE796E}" type="datetimeFigureOut">
              <a:rPr lang="es-MX" smtClean="0"/>
              <a:t>25/04/2018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E692-870D-442A-A06D-6A92DBE04616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3C87-259D-4233-AFCA-1EBC7EBE796E}" type="datetimeFigureOut">
              <a:rPr lang="es-MX" smtClean="0"/>
              <a:t>25/04/2018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E692-870D-442A-A06D-6A92DBE04616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92"/>
          <p:cNvGrpSpPr/>
          <p:nvPr/>
        </p:nvGrpSpPr>
        <p:grpSpPr>
          <a:xfrm>
            <a:off x="1" y="-30478"/>
            <a:ext cx="9067799" cy="4846320"/>
            <a:chOff x="1" y="-30477"/>
            <a:chExt cx="9067799" cy="4526277"/>
          </a:xfrm>
        </p:grpSpPr>
        <p:cxnSp>
          <p:nvCxnSpPr>
            <p:cNvPr id="8" name="Straight Connector 7"/>
            <p:cNvCxnSpPr/>
            <p:nvPr/>
          </p:nvCxnSpPr>
          <p:spPr>
            <a:xfrm rot="16200000" flipH="1">
              <a:off x="-27166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6200000" flipH="1">
              <a:off x="-46216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5400000">
              <a:off x="-30976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-206236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H="1">
              <a:off x="-2138565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6200000" flipH="1">
              <a:off x="-195465" y="1785212"/>
              <a:ext cx="4505731" cy="9144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6200000" flipH="1">
              <a:off x="-1643265" y="2013812"/>
              <a:ext cx="4505731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-1528964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H="1">
              <a:off x="-957465" y="2013812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6200000" flipH="1">
              <a:off x="-194806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6200000" flipH="1">
              <a:off x="-652664" y="2166211"/>
              <a:ext cx="4505731" cy="152401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16200000" flipH="1">
              <a:off x="-164326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H="1">
              <a:off x="-1790700" y="2019300"/>
              <a:ext cx="4495800" cy="4572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-55551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34087" y="2090964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2617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-67933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16200000" flipH="1">
              <a:off x="-1467052" y="2066200"/>
              <a:ext cx="4505731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16200000" flipH="1">
              <a:off x="-77839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16200000" flipH="1">
              <a:off x="-118606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6200000" flipH="1">
              <a:off x="-95746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16200000" flipH="1">
              <a:off x="22429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16200000" flipH="1">
              <a:off x="20524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>
              <a:off x="2204835" y="2051912"/>
              <a:ext cx="4505731" cy="3810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45223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16200000" flipH="1">
              <a:off x="376035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1023735" y="2242139"/>
              <a:ext cx="4505731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16200000" flipH="1">
              <a:off x="871335" y="2013812"/>
              <a:ext cx="4505731" cy="4572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5400000">
              <a:off x="985636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6200000" flipH="1">
              <a:off x="1557135" y="2013812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16200000" flipH="1">
              <a:off x="5665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6200000" flipH="1">
              <a:off x="1861936" y="2166211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16200000" flipH="1">
              <a:off x="8713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147435" y="2128112"/>
              <a:ext cx="4505731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5400000">
              <a:off x="195909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3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2548687" y="2090964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5400000">
              <a:off x="27763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183526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16200000" flipH="1">
              <a:off x="1047548" y="2066200"/>
              <a:ext cx="4505731" cy="352425"/>
            </a:xfrm>
            <a:prstGeom prst="line">
              <a:avLst/>
            </a:prstGeom>
            <a:ln w="158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16200000" flipH="1">
              <a:off x="17362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16200000" flipH="1">
              <a:off x="13285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16200000" flipH="1">
              <a:off x="1557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16200000" flipH="1">
              <a:off x="3919335" y="2166212"/>
              <a:ext cx="4505731" cy="152400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16200000" flipH="1">
              <a:off x="3271636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rot="5400000">
              <a:off x="38812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rot="5400000">
              <a:off x="3004936" y="2090012"/>
              <a:ext cx="4505730" cy="3048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16200000" flipH="1">
              <a:off x="2242935" y="2013813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6200000" flipH="1">
              <a:off x="3538336" y="2166212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3822180" y="1535657"/>
              <a:ext cx="4505731" cy="1413510"/>
            </a:xfrm>
            <a:prstGeom prst="line">
              <a:avLst/>
            </a:prstGeom>
            <a:ln>
              <a:solidFill>
                <a:schemeClr val="accent1">
                  <a:alpha val="5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4225087" y="2090965"/>
              <a:ext cx="4505731" cy="302895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5400000">
              <a:off x="4071735" y="2090012"/>
              <a:ext cx="4505731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rot="5400000">
              <a:off x="3565005" y="2040482"/>
              <a:ext cx="4505731" cy="40386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16200000" flipH="1">
              <a:off x="34126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16200000" flipH="1">
              <a:off x="2928735" y="2166212"/>
              <a:ext cx="4505731" cy="152400"/>
            </a:xfrm>
            <a:prstGeom prst="line">
              <a:avLst/>
            </a:prstGeom>
            <a:ln w="57150"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16200000" flipH="1">
              <a:off x="3081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4643235" y="2128112"/>
              <a:ext cx="4505731" cy="228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6200000" flipH="1">
              <a:off x="4643234" y="2128112"/>
              <a:ext cx="4505731" cy="2286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5400000">
              <a:off x="5214735" y="2242140"/>
              <a:ext cx="4505731" cy="1588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6200000" flipH="1">
              <a:off x="5062335" y="2013812"/>
              <a:ext cx="4505731" cy="457200"/>
            </a:xfrm>
            <a:prstGeom prst="line">
              <a:avLst/>
            </a:prstGeom>
            <a:ln>
              <a:solidFill>
                <a:schemeClr val="accent1">
                  <a:alpha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5400000">
              <a:off x="5176636" y="2051912"/>
              <a:ext cx="4505731" cy="38100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6200000" flipH="1">
              <a:off x="5748135" y="2013813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6200000" flipH="1">
              <a:off x="49099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5400000">
              <a:off x="4795635" y="2128112"/>
              <a:ext cx="4505731" cy="22860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6200000" flipH="1">
              <a:off x="5390948" y="2066200"/>
              <a:ext cx="4505731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6200000" flipH="1">
              <a:off x="5927205" y="2139542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6200000" flipH="1">
              <a:off x="5519535" y="2166212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6200000" flipH="1">
              <a:off x="5748135" y="2166212"/>
              <a:ext cx="4505731" cy="152400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16200000" flipH="1">
              <a:off x="6433935" y="2166213"/>
              <a:ext cx="4505731" cy="15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16200000" flipH="1">
              <a:off x="6243435" y="2051913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5400000">
              <a:off x="6395835" y="2051913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16200000" flipH="1">
              <a:off x="6052936" y="2166212"/>
              <a:ext cx="4505731" cy="152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rot="5400000">
              <a:off x="6709356" y="2136834"/>
              <a:ext cx="4525755" cy="191133"/>
            </a:xfrm>
            <a:prstGeom prst="line">
              <a:avLst/>
            </a:prstGeom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5400000">
              <a:off x="6026265" y="2040483"/>
              <a:ext cx="4505731" cy="40386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16200000" flipH="1">
              <a:off x="5927205" y="2139543"/>
              <a:ext cx="4505731" cy="205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5400000">
              <a:off x="6738734" y="2242140"/>
              <a:ext cx="4505732" cy="1588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5400000">
              <a:off x="3728835" y="2204312"/>
              <a:ext cx="4505731" cy="76200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16200000" flipH="1">
              <a:off x="4224135" y="2166212"/>
              <a:ext cx="4505731" cy="1524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16200000" flipH="1">
              <a:off x="4414635" y="2051912"/>
              <a:ext cx="4505731" cy="381000"/>
            </a:xfrm>
            <a:prstGeom prst="line">
              <a:avLst/>
            </a:prstGeom>
            <a:ln w="19050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rot="5400000">
              <a:off x="3309735" y="2090012"/>
              <a:ext cx="4505731" cy="304800"/>
            </a:xfrm>
            <a:prstGeom prst="line">
              <a:avLst/>
            </a:prstGeom>
            <a:ln w="47625">
              <a:solidFill>
                <a:schemeClr val="accent1">
                  <a:alpha val="6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rot="16200000" flipH="1">
              <a:off x="4324148" y="2066200"/>
              <a:ext cx="4505731" cy="352425"/>
            </a:xfrm>
            <a:prstGeom prst="line">
              <a:avLst/>
            </a:prstGeom>
            <a:ln w="15875">
              <a:solidFill>
                <a:schemeClr val="accent1">
                  <a:alpha val="7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5400000">
              <a:off x="4948035" y="2051912"/>
              <a:ext cx="4505731" cy="381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rot="5400000">
              <a:off x="5405235" y="1747112"/>
              <a:ext cx="4505731" cy="990600"/>
            </a:xfrm>
            <a:prstGeom prst="line">
              <a:avLst/>
            </a:prstGeom>
            <a:ln w="28575">
              <a:solidFill>
                <a:schemeClr val="accent1"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rot="16200000" flipH="1">
              <a:off x="2547735" y="2013814"/>
              <a:ext cx="4505731" cy="457199"/>
            </a:xfrm>
            <a:prstGeom prst="line">
              <a:avLst/>
            </a:prstGeom>
            <a:ln w="38100">
              <a:solidFill>
                <a:schemeClr val="accent1">
                  <a:alpha val="4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Rectangle 93"/>
          <p:cNvSpPr/>
          <p:nvPr/>
        </p:nvSpPr>
        <p:spPr>
          <a:xfrm>
            <a:off x="0" y="4311168"/>
            <a:ext cx="9144000" cy="1905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>
            <a:off x="0" y="4387368"/>
            <a:ext cx="914400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0" y="6138380"/>
            <a:ext cx="914400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621364"/>
            <a:ext cx="8305800" cy="414649"/>
          </a:xfrm>
        </p:spPr>
        <p:txBody>
          <a:bodyPr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5" name="Title 94"/>
          <p:cNvSpPr>
            <a:spLocks noGrp="1"/>
          </p:cNvSpPr>
          <p:nvPr>
            <p:ph type="title"/>
          </p:nvPr>
        </p:nvSpPr>
        <p:spPr>
          <a:xfrm>
            <a:off x="457200" y="4463568"/>
            <a:ext cx="8305800" cy="1143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3C87-259D-4233-AFCA-1EBC7EBE796E}" type="datetimeFigureOut">
              <a:rPr lang="es-MX" smtClean="0"/>
              <a:t>25/04/2018</a:t>
            </a:fld>
            <a:endParaRPr lang="es-MX"/>
          </a:p>
        </p:txBody>
      </p:sp>
      <p:sp>
        <p:nvSpPr>
          <p:cNvPr id="91" name="Footer Placeholder 9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2" name="Slide Number Placeholder 9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E692-870D-442A-A06D-6A92DBE04616}" type="slidenum">
              <a:rPr lang="es-MX" smtClean="0"/>
              <a:t>‹Nº›</a:t>
            </a:fld>
            <a:endParaRPr lang="es-MX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3C87-259D-4233-AFCA-1EBC7EBE796E}" type="datetimeFigureOut">
              <a:rPr lang="es-MX" smtClean="0"/>
              <a:t>25/04/2018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E692-870D-442A-A06D-6A92DBE04616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3C87-259D-4233-AFCA-1EBC7EBE796E}" type="datetimeFigureOut">
              <a:rPr lang="es-MX" smtClean="0"/>
              <a:t>25/04/2018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E692-870D-442A-A06D-6A92DBE04616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3C87-259D-4233-AFCA-1EBC7EBE796E}" type="datetimeFigureOut">
              <a:rPr lang="es-MX" smtClean="0"/>
              <a:t>25/04/2018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E692-870D-442A-A06D-6A92DBE04616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3C87-259D-4233-AFCA-1EBC7EBE796E}" type="datetimeFigureOut">
              <a:rPr lang="es-MX" smtClean="0"/>
              <a:t>25/04/2018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E692-870D-442A-A06D-6A92DBE04616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273050"/>
            <a:ext cx="5486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3C87-259D-4233-AFCA-1EBC7EBE796E}" type="datetimeFigureOut">
              <a:rPr lang="es-MX" smtClean="0"/>
              <a:t>25/04/2018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E692-870D-442A-A06D-6A92DBE04616}" type="slidenum">
              <a:rPr lang="es-MX" smtClean="0"/>
              <a:t>‹Nº›</a:t>
            </a:fld>
            <a:endParaRPr lang="es-MX"/>
          </a:p>
        </p:txBody>
      </p:sp>
      <p:sp>
        <p:nvSpPr>
          <p:cNvPr id="37" name="Rectangle 36"/>
          <p:cNvSpPr/>
          <p:nvPr/>
        </p:nvSpPr>
        <p:spPr>
          <a:xfrm>
            <a:off x="0" y="1563624"/>
            <a:ext cx="2761488" cy="331317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rot="5400000">
            <a:off x="1128157" y="3221339"/>
            <a:ext cx="3017520" cy="79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0" y="1712976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0" y="4733544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901952"/>
            <a:ext cx="2377440" cy="137160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tabLst>
                <a:tab pos="3830638" algn="l"/>
              </a:tabLst>
              <a:defRPr lang="en-US" sz="2600" b="1" kern="1200" cap="none" spc="20" baseline="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273552"/>
            <a:ext cx="2377440" cy="13716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00400" y="381000"/>
            <a:ext cx="5562600" cy="5638800"/>
          </a:xfrm>
          <a:solidFill>
            <a:schemeClr val="bg2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F3C87-259D-4233-AFCA-1EBC7EBE796E}" type="datetimeFigureOut">
              <a:rPr lang="es-MX" smtClean="0"/>
              <a:t>25/04/2018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1E692-870D-442A-A06D-6A92DBE04616}" type="slidenum">
              <a:rPr lang="es-MX" smtClean="0"/>
              <a:t>‹Nº›</a:t>
            </a:fld>
            <a:endParaRPr lang="es-MX"/>
          </a:p>
        </p:txBody>
      </p:sp>
      <p:sp>
        <p:nvSpPr>
          <p:cNvPr id="33" name="Rectangle 32"/>
          <p:cNvSpPr/>
          <p:nvPr/>
        </p:nvSpPr>
        <p:spPr>
          <a:xfrm>
            <a:off x="0" y="1563624"/>
            <a:ext cx="2761488" cy="3313176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rot="5400000">
            <a:off x="1128157" y="3221339"/>
            <a:ext cx="3017520" cy="79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0" y="1712976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0" y="4733544"/>
            <a:ext cx="2651760" cy="1588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" y="1905000"/>
            <a:ext cx="2377440" cy="1371600"/>
          </a:xfrm>
        </p:spPr>
        <p:txBody>
          <a:bodyPr anchor="b">
            <a:normAutofit/>
          </a:bodyPr>
          <a:lstStyle>
            <a:lvl1pPr algn="l">
              <a:defRPr sz="2600" b="1" cap="none" spc="20" baseline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3276600"/>
            <a:ext cx="2377440" cy="13716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Rectangle 189"/>
          <p:cNvSpPr/>
          <p:nvPr/>
        </p:nvSpPr>
        <p:spPr>
          <a:xfrm>
            <a:off x="149352" y="137160"/>
            <a:ext cx="8869680" cy="6583680"/>
          </a:xfrm>
          <a:prstGeom prst="rect">
            <a:avLst/>
          </a:prstGeom>
          <a:noFill/>
          <a:ln w="19050" cmpd="sng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kern="1200">
              <a:solidFill>
                <a:prstClr val="white"/>
              </a:solidFill>
              <a:latin typeface="Tw Cen MT"/>
              <a:ea typeface="+mn-ea"/>
              <a:cs typeface="+mn-cs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12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EB7F3C87-259D-4233-AFCA-1EBC7EBE796E}" type="datetimeFigureOut">
              <a:rPr lang="es-MX" smtClean="0"/>
              <a:t>25/04/2018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31123" y="6312408"/>
            <a:ext cx="34817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1240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5A51E692-870D-442A-A06D-6A92DBE04616}" type="slidenum">
              <a:rPr lang="es-MX" smtClean="0"/>
              <a:t>‹Nº›</a:t>
            </a:fld>
            <a:endParaRPr lang="es-MX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spcBef>
          <a:spcPct val="0"/>
        </a:spcBef>
        <a:buNone/>
        <a:tabLst>
          <a:tab pos="3830638" algn="l"/>
        </a:tabLst>
        <a:defRPr sz="3600" b="1" kern="1200" cap="none" spc="50">
          <a:ln w="13335" cmpd="sng">
            <a:solidFill>
              <a:schemeClr val="accent1">
                <a:lumMod val="50000"/>
              </a:schemeClr>
            </a:solidFill>
            <a:prstDash val="solid"/>
          </a:ln>
          <a:solidFill>
            <a:schemeClr val="accent6">
              <a:tint val="1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8872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6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251520" y="260648"/>
            <a:ext cx="4419600" cy="1600327"/>
          </a:xfrm>
        </p:spPr>
        <p:txBody>
          <a:bodyPr>
            <a:normAutofit/>
          </a:bodyPr>
          <a:lstStyle/>
          <a:p>
            <a:r>
              <a:rPr lang="es-MX" sz="4000" u="sng" dirty="0" smtClean="0"/>
              <a:t>REPOSITORIOS</a:t>
            </a:r>
            <a:endParaRPr lang="es-MX" sz="4000" u="sng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07504" y="2132856"/>
            <a:ext cx="5040560" cy="3168352"/>
          </a:xfrm>
        </p:spPr>
        <p:txBody>
          <a:bodyPr>
            <a:normAutofit fontScale="55000" lnSpcReduction="20000"/>
          </a:bodyPr>
          <a:lstStyle/>
          <a:p>
            <a:pPr algn="ctr"/>
            <a:r>
              <a:rPr lang="es-MX" dirty="0" smtClean="0"/>
              <a:t>UNIVERSIDAD POLITECNICA DE AMOZOC</a:t>
            </a:r>
          </a:p>
          <a:p>
            <a:endParaRPr lang="es-MX" dirty="0" smtClean="0"/>
          </a:p>
          <a:p>
            <a:pPr algn="ctr"/>
            <a:r>
              <a:rPr lang="es-MX" dirty="0" smtClean="0"/>
              <a:t>Juan Ángel Méndez Animas</a:t>
            </a:r>
          </a:p>
          <a:p>
            <a:pPr algn="ctr"/>
            <a:r>
              <a:rPr lang="es-MX" dirty="0" smtClean="0"/>
              <a:t>Janeth </a:t>
            </a:r>
            <a:r>
              <a:rPr lang="es-MX" dirty="0" err="1"/>
              <a:t>Y</a:t>
            </a:r>
            <a:r>
              <a:rPr lang="es-MX" dirty="0" err="1" smtClean="0"/>
              <a:t>esset</a:t>
            </a:r>
            <a:r>
              <a:rPr lang="es-MX" dirty="0" smtClean="0"/>
              <a:t> Pérez Báez </a:t>
            </a:r>
          </a:p>
          <a:p>
            <a:pPr algn="ctr"/>
            <a:r>
              <a:rPr lang="es-MX" dirty="0" smtClean="0"/>
              <a:t>Miguel Ángel Franco Torres</a:t>
            </a:r>
          </a:p>
          <a:p>
            <a:pPr algn="ctr"/>
            <a:r>
              <a:rPr lang="es-MX" dirty="0" smtClean="0"/>
              <a:t>Iván González Gómez</a:t>
            </a:r>
          </a:p>
          <a:p>
            <a:pPr algn="ctr"/>
            <a:r>
              <a:rPr lang="es-MX" dirty="0" smtClean="0"/>
              <a:t>Angélica </a:t>
            </a:r>
            <a:r>
              <a:rPr lang="es-MX" dirty="0" err="1" smtClean="0"/>
              <a:t>Toxtle</a:t>
            </a:r>
            <a:r>
              <a:rPr lang="es-MX" dirty="0" smtClean="0"/>
              <a:t> Ramírez</a:t>
            </a:r>
          </a:p>
          <a:p>
            <a:pPr algn="ctr"/>
            <a:r>
              <a:rPr lang="es-MX" dirty="0" smtClean="0"/>
              <a:t>Israel Guerra Ramos</a:t>
            </a:r>
          </a:p>
          <a:p>
            <a:pPr algn="ctr"/>
            <a:r>
              <a:rPr lang="es-MX" dirty="0" smtClean="0"/>
              <a:t>Sergio Ortiz De La Cruz</a:t>
            </a:r>
          </a:p>
          <a:p>
            <a:pPr algn="ctr"/>
            <a:r>
              <a:rPr lang="es-MX" dirty="0" smtClean="0"/>
              <a:t>Margarito González </a:t>
            </a:r>
            <a:r>
              <a:rPr lang="es-MX" dirty="0"/>
              <a:t>D</a:t>
            </a:r>
            <a:r>
              <a:rPr lang="es-MX" dirty="0" smtClean="0"/>
              <a:t>e La Luz</a:t>
            </a:r>
          </a:p>
          <a:p>
            <a:pPr algn="ctr"/>
            <a:endParaRPr lang="es-MX" dirty="0" smtClean="0"/>
          </a:p>
          <a:p>
            <a:pPr algn="ctr"/>
            <a:r>
              <a:rPr lang="es-MX" b="1" i="1" dirty="0" smtClean="0"/>
              <a:t>Profesor. </a:t>
            </a:r>
            <a:r>
              <a:rPr lang="es-MX" b="1" dirty="0" smtClean="0"/>
              <a:t>Juan </a:t>
            </a:r>
            <a:r>
              <a:rPr lang="es-MX" b="1" dirty="0"/>
              <a:t>Antonio </a:t>
            </a:r>
            <a:r>
              <a:rPr lang="es-MX" b="1" dirty="0" err="1" smtClean="0"/>
              <a:t>Torija</a:t>
            </a:r>
            <a:endParaRPr lang="es-MX" b="1" dirty="0"/>
          </a:p>
          <a:p>
            <a:endParaRPr lang="es-MX" dirty="0"/>
          </a:p>
          <a:p>
            <a:pPr algn="ctr"/>
            <a:r>
              <a:rPr lang="es-MX" dirty="0"/>
              <a:t>l</a:t>
            </a:r>
            <a:r>
              <a:rPr lang="es-MX" dirty="0" smtClean="0"/>
              <a:t>l G3</a:t>
            </a:r>
          </a:p>
          <a:p>
            <a:pPr algn="ctr"/>
            <a:r>
              <a:rPr lang="es-MX" dirty="0" smtClean="0"/>
              <a:t>26-04-2018</a:t>
            </a:r>
          </a:p>
          <a:p>
            <a:endParaRPr lang="es-MX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378" y="404664"/>
            <a:ext cx="3538323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3791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476672"/>
            <a:ext cx="8229600" cy="5688632"/>
          </a:xfrm>
        </p:spPr>
        <p:txBody>
          <a:bodyPr>
            <a:normAutofit lnSpcReduction="10000"/>
          </a:bodyPr>
          <a:lstStyle/>
          <a:p>
            <a:endParaRPr lang="es-MX" dirty="0" smtClean="0"/>
          </a:p>
          <a:p>
            <a:endParaRPr lang="es-MX" dirty="0"/>
          </a:p>
          <a:p>
            <a:r>
              <a:rPr lang="es-MX" dirty="0"/>
              <a:t>G</a:t>
            </a:r>
            <a:r>
              <a:rPr lang="es-MX" dirty="0" smtClean="0"/>
              <a:t>uardar </a:t>
            </a:r>
            <a:r>
              <a:rPr lang="es-MX" dirty="0" smtClean="0"/>
              <a:t>información (complicado en gran </a:t>
            </a:r>
            <a:r>
              <a:rPr lang="es-MX" dirty="0"/>
              <a:t>volumen de </a:t>
            </a:r>
            <a:r>
              <a:rPr lang="es-MX" dirty="0" smtClean="0"/>
              <a:t>información). </a:t>
            </a:r>
          </a:p>
          <a:p>
            <a:endParaRPr lang="es-MX" dirty="0" smtClean="0"/>
          </a:p>
          <a:p>
            <a:r>
              <a:rPr lang="es-MX" dirty="0" smtClean="0"/>
              <a:t>Almacenar </a:t>
            </a:r>
            <a:r>
              <a:rPr lang="es-MX" dirty="0"/>
              <a:t>y </a:t>
            </a:r>
            <a:r>
              <a:rPr lang="es-MX" dirty="0" smtClean="0"/>
              <a:t>organizar miles de </a:t>
            </a:r>
            <a:r>
              <a:rPr lang="es-MX" dirty="0" smtClean="0"/>
              <a:t>documentos.  </a:t>
            </a:r>
            <a:endParaRPr lang="es-MX" dirty="0" smtClean="0"/>
          </a:p>
          <a:p>
            <a:endParaRPr lang="es-MX" dirty="0" smtClean="0"/>
          </a:p>
          <a:p>
            <a:r>
              <a:rPr lang="es-MX" dirty="0"/>
              <a:t>D</a:t>
            </a:r>
            <a:r>
              <a:rPr lang="es-MX" dirty="0" smtClean="0"/>
              <a:t>escribir </a:t>
            </a:r>
            <a:r>
              <a:rPr lang="es-MX" dirty="0"/>
              <a:t>y organizar información mediante </a:t>
            </a:r>
            <a:r>
              <a:rPr lang="es-MX" dirty="0" smtClean="0"/>
              <a:t>metadatos (facilita </a:t>
            </a:r>
            <a:r>
              <a:rPr lang="es-MX" dirty="0"/>
              <a:t>la gestión de </a:t>
            </a:r>
            <a:r>
              <a:rPr lang="es-MX" dirty="0" smtClean="0"/>
              <a:t>información).</a:t>
            </a:r>
          </a:p>
          <a:p>
            <a:endParaRPr lang="es-MX" dirty="0"/>
          </a:p>
          <a:p>
            <a:r>
              <a:rPr lang="es-MX" dirty="0"/>
              <a:t>G</a:t>
            </a:r>
            <a:r>
              <a:rPr lang="es-MX" dirty="0" smtClean="0"/>
              <a:t>uarda </a:t>
            </a:r>
            <a:r>
              <a:rPr lang="es-MX" dirty="0"/>
              <a:t>información de manera organizada descrita mediante metadatos bien </a:t>
            </a:r>
            <a:r>
              <a:rPr lang="es-MX" dirty="0" smtClean="0"/>
              <a:t>descrita.</a:t>
            </a:r>
            <a:endParaRPr lang="es-MX" dirty="0"/>
          </a:p>
          <a:p>
            <a:endParaRPr lang="es-MX" dirty="0"/>
          </a:p>
          <a:p>
            <a:r>
              <a:rPr lang="es-MX" dirty="0"/>
              <a:t>F</a:t>
            </a:r>
            <a:r>
              <a:rPr lang="es-MX" dirty="0" smtClean="0"/>
              <a:t>acilitan </a:t>
            </a:r>
            <a:r>
              <a:rPr lang="es-MX" dirty="0"/>
              <a:t>la </a:t>
            </a:r>
            <a:r>
              <a:rPr lang="es-MX" dirty="0" smtClean="0"/>
              <a:t>búsqueda.</a:t>
            </a:r>
            <a:endParaRPr lang="es-MX" dirty="0"/>
          </a:p>
          <a:p>
            <a:endParaRPr lang="es-MX" dirty="0"/>
          </a:p>
        </p:txBody>
      </p:sp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s-MX" sz="4000" dirty="0" smtClean="0"/>
              <a:t>¿PARA QUE USAN LOS REPOSITORIOS?</a:t>
            </a:r>
            <a:r>
              <a:rPr lang="es-MX" dirty="0"/>
              <a:t/>
            </a:r>
            <a:br>
              <a:rPr lang="es-MX" dirty="0"/>
            </a:b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6632006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5536" y="332656"/>
            <a:ext cx="8229600" cy="6120680"/>
          </a:xfrm>
        </p:spPr>
        <p:txBody>
          <a:bodyPr>
            <a:normAutofit/>
          </a:bodyPr>
          <a:lstStyle/>
          <a:p>
            <a:r>
              <a:rPr lang="es-MX" dirty="0" smtClean="0"/>
              <a:t>Recuperación de </a:t>
            </a:r>
            <a:r>
              <a:rPr lang="es-MX" dirty="0" err="1" smtClean="0"/>
              <a:t>informacion</a:t>
            </a:r>
            <a:endParaRPr lang="es-MX" dirty="0" smtClean="0"/>
          </a:p>
          <a:p>
            <a:endParaRPr lang="es-MX" dirty="0" smtClean="0"/>
          </a:p>
          <a:p>
            <a:r>
              <a:rPr lang="es-MX" dirty="0"/>
              <a:t>D</a:t>
            </a:r>
            <a:r>
              <a:rPr lang="es-MX" dirty="0" smtClean="0"/>
              <a:t>ifusión </a:t>
            </a:r>
            <a:r>
              <a:rPr lang="es-MX" dirty="0"/>
              <a:t>e intercambio de información</a:t>
            </a:r>
            <a:r>
              <a:rPr lang="es-MX" dirty="0" smtClean="0"/>
              <a:t>.</a:t>
            </a:r>
          </a:p>
          <a:p>
            <a:endParaRPr lang="es-MX" dirty="0" smtClean="0"/>
          </a:p>
          <a:p>
            <a:r>
              <a:rPr lang="es-MX" dirty="0"/>
              <a:t>L</a:t>
            </a:r>
            <a:r>
              <a:rPr lang="es-MX" dirty="0" smtClean="0"/>
              <a:t>ocalizar </a:t>
            </a:r>
            <a:r>
              <a:rPr lang="es-MX" dirty="0"/>
              <a:t>entre los </a:t>
            </a:r>
            <a:r>
              <a:rPr lang="es-MX" dirty="0" smtClean="0"/>
              <a:t>documentos </a:t>
            </a:r>
            <a:r>
              <a:rPr lang="es-MX" dirty="0"/>
              <a:t>que </a:t>
            </a:r>
            <a:r>
              <a:rPr lang="es-MX" dirty="0" smtClean="0"/>
              <a:t>almacena de </a:t>
            </a:r>
            <a:r>
              <a:rPr lang="es-MX" dirty="0"/>
              <a:t>manera rápida y sencilla.</a:t>
            </a:r>
          </a:p>
          <a:p>
            <a:endParaRPr lang="es-MX" dirty="0" smtClean="0"/>
          </a:p>
          <a:p>
            <a:r>
              <a:rPr lang="es-MX" dirty="0"/>
              <a:t>F</a:t>
            </a:r>
            <a:r>
              <a:rPr lang="es-MX" dirty="0" smtClean="0"/>
              <a:t>omentan </a:t>
            </a:r>
            <a:r>
              <a:rPr lang="es-MX" dirty="0"/>
              <a:t>el acceso abierto al conocimiento</a:t>
            </a:r>
          </a:p>
          <a:p>
            <a:endParaRPr lang="es-MX" dirty="0"/>
          </a:p>
          <a:p>
            <a:r>
              <a:rPr lang="es-MX" dirty="0"/>
              <a:t>P</a:t>
            </a:r>
            <a:r>
              <a:rPr lang="es-MX" dirty="0" smtClean="0"/>
              <a:t>ueden </a:t>
            </a:r>
            <a:r>
              <a:rPr lang="es-MX" dirty="0"/>
              <a:t>ser interconectados con otros sistemas como son </a:t>
            </a:r>
            <a:r>
              <a:rPr lang="es-MX" dirty="0" smtClean="0"/>
              <a:t>buscadores.</a:t>
            </a:r>
            <a:endParaRPr lang="es-MX" dirty="0"/>
          </a:p>
          <a:p>
            <a:pPr marL="0" indent="0">
              <a:buNone/>
            </a:pPr>
            <a:r>
              <a:rPr lang="es-MX" dirty="0"/>
              <a:t> </a:t>
            </a:r>
          </a:p>
          <a:p>
            <a:r>
              <a:rPr lang="es-MX" dirty="0"/>
              <a:t>A</a:t>
            </a:r>
            <a:r>
              <a:rPr lang="es-MX" dirty="0" smtClean="0"/>
              <a:t>segurará </a:t>
            </a:r>
            <a:r>
              <a:rPr lang="es-MX" dirty="0"/>
              <a:t>información la reutiliza y difunde de manera eficiente y sencilla.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2387438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14798"/>
          <a:stretch/>
        </p:blipFill>
        <p:spPr bwMode="auto">
          <a:xfrm>
            <a:off x="1187624" y="1988840"/>
            <a:ext cx="3024336" cy="2617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4798"/>
          <a:stretch/>
        </p:blipFill>
        <p:spPr bwMode="auto">
          <a:xfrm>
            <a:off x="5069515" y="1988841"/>
            <a:ext cx="3024335" cy="2617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1475656" y="548680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 smtClean="0"/>
              <a:t>USO DE REPOSITORIOS</a:t>
            </a:r>
            <a:endParaRPr lang="es-MX" sz="3600" dirty="0"/>
          </a:p>
        </p:txBody>
      </p:sp>
    </p:spTree>
    <p:extLst>
      <p:ext uri="{BB962C8B-B14F-4D97-AF65-F5344CB8AC3E}">
        <p14:creationId xmlns:p14="http://schemas.microsoft.com/office/powerpoint/2010/main" val="23212694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95536" y="40466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s-MX" dirty="0" smtClean="0"/>
              <a:t>ALMACENAMIENTO DE UN REPOSITORIO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5536" y="1556792"/>
            <a:ext cx="8229600" cy="4525963"/>
          </a:xfrm>
        </p:spPr>
        <p:txBody>
          <a:bodyPr>
            <a:normAutofit fontScale="85000" lnSpcReduction="20000"/>
          </a:bodyPr>
          <a:lstStyle/>
          <a:p>
            <a:pPr marL="285750" indent="-285750"/>
            <a:r>
              <a:rPr lang="es-MX" b="1" dirty="0"/>
              <a:t>Toda la información se reúne en un mismo lugar centralizado, facilitando el acceso a la misma. </a:t>
            </a:r>
            <a:endParaRPr lang="es-MX" b="1" dirty="0" smtClean="0"/>
          </a:p>
          <a:p>
            <a:pPr marL="285750" indent="-285750"/>
            <a:endParaRPr lang="es-MX" b="1" dirty="0"/>
          </a:p>
          <a:p>
            <a:pPr marL="285750" indent="-285750"/>
            <a:r>
              <a:rPr lang="es-MX" b="1" dirty="0"/>
              <a:t>En un mundo que genera 1,8 </a:t>
            </a:r>
            <a:r>
              <a:rPr lang="es-MX" b="1" dirty="0" err="1"/>
              <a:t>Zettabytes</a:t>
            </a:r>
            <a:r>
              <a:rPr lang="es-MX" b="1" dirty="0"/>
              <a:t> de información al año y, cada dos años, es capaz de duplicar esa cantidad</a:t>
            </a:r>
            <a:r>
              <a:rPr lang="es-MX" b="1" dirty="0" smtClean="0"/>
              <a:t>.</a:t>
            </a:r>
          </a:p>
          <a:p>
            <a:pPr marL="285750" indent="-285750"/>
            <a:endParaRPr lang="es-MX" b="1" dirty="0"/>
          </a:p>
          <a:p>
            <a:pPr marL="285750" indent="-285750"/>
            <a:r>
              <a:rPr lang="es-MX" b="1" dirty="0"/>
              <a:t>Este proyecto, que se lleva a cabo en el centro de investigación de IBM en </a:t>
            </a:r>
            <a:r>
              <a:rPr lang="es-MX" b="1" dirty="0" err="1"/>
              <a:t>Almaden</a:t>
            </a:r>
            <a:r>
              <a:rPr lang="es-MX" b="1" dirty="0"/>
              <a:t> (California), pretende construir un repositorio de datos diez veces mayor que cualquier otro existente, llegando a los 120 </a:t>
            </a:r>
            <a:r>
              <a:rPr lang="es-MX" b="1" dirty="0" err="1"/>
              <a:t>petabytes</a:t>
            </a:r>
            <a:r>
              <a:rPr lang="es-MX" b="1" dirty="0"/>
              <a:t>, es decir, 120 millones de GB. </a:t>
            </a:r>
            <a:endParaRPr lang="es-MX" b="1" dirty="0" smtClean="0"/>
          </a:p>
          <a:p>
            <a:pPr marL="285750" indent="-285750"/>
            <a:endParaRPr lang="es-MX" b="1" dirty="0"/>
          </a:p>
          <a:p>
            <a:pPr marL="285750" indent="-285750"/>
            <a:r>
              <a:rPr lang="es-MX" b="1" dirty="0"/>
              <a:t>Esta impresionante cabina estará formada por un </a:t>
            </a:r>
            <a:r>
              <a:rPr lang="es-MX" b="1" dirty="0" err="1"/>
              <a:t>array</a:t>
            </a:r>
            <a:r>
              <a:rPr lang="es-MX" b="1" dirty="0"/>
              <a:t> de 200.000 discos duros convencionales que funcionarán juntos y formarán este gran contenedor que sería capaz de almacenar 24.000 millones de canciones o 60 copias de los datos del servicio Internet Archive </a:t>
            </a:r>
            <a:r>
              <a:rPr lang="es-MX" b="1" dirty="0" err="1"/>
              <a:t>WayBack</a:t>
            </a:r>
            <a:r>
              <a:rPr lang="es-MX" b="1" dirty="0"/>
              <a:t> Machine.</a:t>
            </a:r>
          </a:p>
          <a:p>
            <a:endParaRPr lang="es-MX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188640"/>
            <a:ext cx="1697311" cy="1871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281371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E</a:t>
            </a:r>
            <a:r>
              <a:rPr lang="es-MX" dirty="0" smtClean="0"/>
              <a:t>ste </a:t>
            </a:r>
            <a:r>
              <a:rPr lang="es-MX" dirty="0"/>
              <a:t>proyecto, </a:t>
            </a:r>
            <a:r>
              <a:rPr lang="es-MX" b="1" dirty="0"/>
              <a:t>es todo un reto tecnológico</a:t>
            </a:r>
            <a:r>
              <a:rPr lang="es-MX" dirty="0"/>
              <a:t>. </a:t>
            </a:r>
            <a:endParaRPr lang="es-MX" dirty="0" smtClean="0"/>
          </a:p>
          <a:p>
            <a:endParaRPr lang="es-MX" dirty="0"/>
          </a:p>
          <a:p>
            <a:pPr marL="0" indent="0">
              <a:buNone/>
            </a:pPr>
            <a:r>
              <a:rPr lang="es-MX" dirty="0"/>
              <a:t>Las cabinas de almacenamiento de mayor capacidad rondan los 15 </a:t>
            </a:r>
            <a:r>
              <a:rPr lang="es-MX" dirty="0" err="1"/>
              <a:t>petabytes</a:t>
            </a:r>
            <a:r>
              <a:rPr lang="es-MX" dirty="0"/>
              <a:t> de capacidad, por tanto, 120 es un gran salto. Lógicamente, la supercomputación será la mayor beneficiada de este tipo de dispositivos, por ejemplo, para almacenar los datos meteorológicos de muchísimos años y mejorar las predicciones futuras o para los estudios moleculares o de secuenciación del genoma.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1825796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>
            <a:extLst>
              <a:ext uri="{FF2B5EF4-FFF2-40B4-BE49-F238E27FC236}">
                <a16:creationId xmlns="" xmlns:a16="http://schemas.microsoft.com/office/drawing/2014/main" id="{F2727ED1-8B71-433E-A66E-483B55315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868" y="1556792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s-MX" dirty="0"/>
              <a:t>56 participantes ( 11 países)</a:t>
            </a:r>
          </a:p>
          <a:p>
            <a:r>
              <a:rPr lang="es-MX" dirty="0"/>
              <a:t>41% compran el software para desarrollar su repositorio. </a:t>
            </a:r>
          </a:p>
          <a:p>
            <a:r>
              <a:rPr lang="es-MX" dirty="0"/>
              <a:t>15.56% fueron proyectos financiados.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Los repositorios con menos de 500 horas  de trabajo tuvieron un presupuesto promedio menor a $9.000 al año.</a:t>
            </a:r>
          </a:p>
          <a:p>
            <a:pPr marL="0" indent="0">
              <a:buNone/>
            </a:pPr>
            <a:r>
              <a:rPr lang="es-MX" dirty="0"/>
              <a:t>Los repositorios con mayor de 3.600 horas de trabajo tuvieron un presupuesto promedio de $145.444.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467544" y="548680"/>
            <a:ext cx="5976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COSTOS DE REPOSITORIOS</a:t>
            </a:r>
          </a:p>
        </p:txBody>
      </p:sp>
    </p:spTree>
    <p:extLst>
      <p:ext uri="{BB962C8B-B14F-4D97-AF65-F5344CB8AC3E}">
        <p14:creationId xmlns:p14="http://schemas.microsoft.com/office/powerpoint/2010/main" val="366655347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>
            <a:extLst>
              <a:ext uri="{FF2B5EF4-FFF2-40B4-BE49-F238E27FC236}">
                <a16:creationId xmlns="" xmlns:a16="http://schemas.microsoft.com/office/drawing/2014/main" id="{CCBCC591-C904-4FF0-B8AA-71D99D1A1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639" y="188640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s-MX" dirty="0"/>
              <a:t>87 participantes ARL </a:t>
            </a:r>
          </a:p>
          <a:p>
            <a:pPr marL="0" indent="0">
              <a:buNone/>
            </a:pPr>
            <a:endParaRPr lang="es-MX" dirty="0"/>
          </a:p>
          <a:p>
            <a:r>
              <a:rPr lang="es-MX" dirty="0" err="1"/>
              <a:t>DSpace</a:t>
            </a:r>
            <a:r>
              <a:rPr lang="es-MX" dirty="0"/>
              <a:t>  el sistema mas usado </a:t>
            </a:r>
          </a:p>
          <a:p>
            <a:r>
              <a:rPr lang="es-MX" dirty="0"/>
              <a:t>28% no ha modificado el software </a:t>
            </a:r>
          </a:p>
          <a:p>
            <a:r>
              <a:rPr lang="es-MX" dirty="0"/>
              <a:t>22% hace cambios frecuentes al software</a:t>
            </a:r>
          </a:p>
          <a:p>
            <a:r>
              <a:rPr lang="es-MX" dirty="0"/>
              <a:t>17% hacen cambios mayores al software 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r>
              <a:rPr lang="es-MX" dirty="0"/>
              <a:t>El costo promedio de implementación del repositorio es de $182.550</a:t>
            </a:r>
          </a:p>
          <a:p>
            <a:pPr marL="0" indent="0">
              <a:buNone/>
            </a:pPr>
            <a:r>
              <a:rPr lang="es-MX" dirty="0"/>
              <a:t>El costo promedio de operación del repositorio es  de $ 113.543</a:t>
            </a:r>
          </a:p>
          <a:p>
            <a:pPr marL="0" indent="0">
              <a:buNone/>
            </a:pPr>
            <a:r>
              <a:rPr lang="es-MX" dirty="0"/>
              <a:t>El promedio de objetos digitales fue de 3.844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774" y="4880311"/>
            <a:ext cx="4041683" cy="1988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539689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1547664" y="2492896"/>
            <a:ext cx="612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dirty="0" smtClean="0"/>
              <a:t>GRACIAS POR SU ATENCIÓN</a:t>
            </a:r>
            <a:endParaRPr lang="es-MX" sz="3600" dirty="0"/>
          </a:p>
        </p:txBody>
      </p:sp>
    </p:spTree>
    <p:extLst>
      <p:ext uri="{BB962C8B-B14F-4D97-AF65-F5344CB8AC3E}">
        <p14:creationId xmlns:p14="http://schemas.microsoft.com/office/powerpoint/2010/main" val="1983583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099698"/>
            <a:ext cx="6912768" cy="2176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467544" y="147"/>
            <a:ext cx="8229600" cy="1143000"/>
          </a:xfrm>
        </p:spPr>
        <p:txBody>
          <a:bodyPr/>
          <a:lstStyle/>
          <a:p>
            <a:r>
              <a:rPr lang="es-MX" dirty="0" smtClean="0"/>
              <a:t>¿QUE ES UN REPOSITORIO?</a:t>
            </a:r>
            <a:endParaRPr lang="es-MX" dirty="0"/>
          </a:p>
        </p:txBody>
      </p:sp>
      <p:sp>
        <p:nvSpPr>
          <p:cNvPr id="5" name="2 Marcador de contenido"/>
          <p:cNvSpPr>
            <a:spLocks noGrp="1"/>
          </p:cNvSpPr>
          <p:nvPr>
            <p:ph idx="1"/>
          </p:nvPr>
        </p:nvSpPr>
        <p:spPr>
          <a:xfrm>
            <a:off x="467544" y="404664"/>
            <a:ext cx="8229600" cy="4525963"/>
          </a:xfrm>
        </p:spPr>
        <p:txBody>
          <a:bodyPr/>
          <a:lstStyle/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 smtClean="0"/>
          </a:p>
          <a:p>
            <a:pPr marL="0" indent="0">
              <a:buNone/>
            </a:pPr>
            <a:r>
              <a:rPr lang="es-MX" sz="2000" dirty="0"/>
              <a:t>Los repositorios son instalaciones virtuales donde se depositan los resultados de la investigación científica.</a:t>
            </a:r>
          </a:p>
          <a:p>
            <a:pPr marL="0" indent="0">
              <a:buNone/>
            </a:pPr>
            <a:r>
              <a:rPr lang="es-MX" sz="2000" dirty="0"/>
              <a:t>Según su ámbito y objeto, pueden ser temáticos, </a:t>
            </a:r>
            <a:r>
              <a:rPr lang="es-MX" sz="2000" dirty="0" smtClean="0"/>
              <a:t>multidisciplinarios, </a:t>
            </a:r>
            <a:r>
              <a:rPr lang="es-MX" sz="2000" dirty="0"/>
              <a:t>de objetos de aprendizaje o institucionales.</a:t>
            </a:r>
          </a:p>
          <a:p>
            <a:pPr marL="0" indent="0">
              <a:buNone/>
            </a:pPr>
            <a:endParaRPr lang="es-MX" sz="2000" dirty="0" smtClean="0"/>
          </a:p>
          <a:p>
            <a:pPr marL="0" indent="0">
              <a:buNone/>
            </a:pPr>
            <a:r>
              <a:rPr lang="es-MX" sz="2000" dirty="0" smtClean="0"/>
              <a:t>Es un gran silo de información, una gran base de datos que contiene información digital</a:t>
            </a:r>
            <a:endParaRPr lang="es-MX" sz="2000" dirty="0" smtClean="0"/>
          </a:p>
        </p:txBody>
      </p:sp>
    </p:spTree>
    <p:extLst>
      <p:ext uri="{BB962C8B-B14F-4D97-AF65-F5344CB8AC3E}">
        <p14:creationId xmlns:p14="http://schemas.microsoft.com/office/powerpoint/2010/main" val="60918473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2 Marcador de contenido"/>
          <p:cNvSpPr txBox="1">
            <a:spLocks/>
          </p:cNvSpPr>
          <p:nvPr/>
        </p:nvSpPr>
        <p:spPr>
          <a:xfrm>
            <a:off x="685947" y="431629"/>
            <a:ext cx="7632848" cy="3456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8872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916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884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/>
              <a:t>L</a:t>
            </a:r>
            <a:r>
              <a:rPr lang="es-MX" dirty="0" smtClean="0"/>
              <a:t>a </a:t>
            </a:r>
            <a:r>
              <a:rPr lang="es-MX" dirty="0" smtClean="0"/>
              <a:t>idea de repositorio al concepto de archivo o de deposito En un repositorio, se guarda algo, que puede ser material (físico) o simbólico. En este sentido, actualmente se suele hacer referencia a las bases de datos digitales y a diversos sistemas informáticos como repositorios.</a:t>
            </a:r>
            <a:endParaRPr lang="es-MX" dirty="0"/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996952"/>
            <a:ext cx="3096344" cy="3096344"/>
          </a:xfrm>
          <a:prstGeom prst="rect">
            <a:avLst/>
          </a:prstGeom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319" y="3039348"/>
            <a:ext cx="3406428" cy="2549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348344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Marcador de contenido"/>
          <p:cNvSpPr>
            <a:spLocks noGrp="1"/>
          </p:cNvSpPr>
          <p:nvPr>
            <p:ph idx="1"/>
          </p:nvPr>
        </p:nvSpPr>
        <p:spPr>
          <a:xfrm>
            <a:off x="539552" y="1052736"/>
            <a:ext cx="7869560" cy="3888432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En la actualidad lo habitual es almacenar toda la información de manera digital con el software pertinente y este es necesario que, entre otras cosas, ofrezca personalización e </a:t>
            </a:r>
            <a:r>
              <a:rPr lang="es-MX" dirty="0" smtClean="0"/>
              <a:t>interoperabilidad.</a:t>
            </a:r>
            <a:endParaRPr lang="es-MX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284984"/>
            <a:ext cx="3467619" cy="1691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924944"/>
            <a:ext cx="4223370" cy="2815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83186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61949" y="156659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s-MX" b="1" dirty="0" smtClean="0"/>
              <a:t>REPOSITORIOS INSTITUCIONALES: </a:t>
            </a:r>
            <a:r>
              <a:rPr lang="es-MX" dirty="0" smtClean="0"/>
              <a:t>desarrollado </a:t>
            </a:r>
            <a:r>
              <a:rPr lang="es-MX" dirty="0"/>
              <a:t>por organismos políticos, sociales y educativos como universidades e institutos o asociaciones, para depositar, usar y preservar la producción científica y académica que generan en formato digital y haciéndola accesible al público. De esta manera la institución ofrece un servicio acorde al movimiento de acceso abierto</a:t>
            </a:r>
            <a:r>
              <a:rPr lang="es-MX" dirty="0" smtClean="0"/>
              <a:t>.</a:t>
            </a:r>
          </a:p>
          <a:p>
            <a:endParaRPr lang="es-MX" dirty="0"/>
          </a:p>
          <a:p>
            <a:r>
              <a:rPr lang="es-MX" b="1" dirty="0" smtClean="0"/>
              <a:t>REPOSITORIOS TEMÁTICOS</a:t>
            </a:r>
            <a:r>
              <a:rPr lang="es-MX" dirty="0" smtClean="0"/>
              <a:t>: creados </a:t>
            </a:r>
            <a:r>
              <a:rPr lang="es-MX" dirty="0"/>
              <a:t>por un grupo de investigadores, una institución, etc. que reúnen documentos relacionados con un área temática particular. La temática suele ser social, de educación ciudadana o académica</a:t>
            </a:r>
            <a:r>
              <a:rPr lang="es-MX" dirty="0" smtClean="0"/>
              <a:t>.</a:t>
            </a:r>
          </a:p>
          <a:p>
            <a:endParaRPr lang="es-MX" dirty="0"/>
          </a:p>
          <a:p>
            <a:r>
              <a:rPr lang="es-MX" b="1" dirty="0" smtClean="0"/>
              <a:t>REPOSITORIOS DE DATOS: </a:t>
            </a:r>
            <a:r>
              <a:rPr lang="es-MX" dirty="0" smtClean="0"/>
              <a:t>repositorios </a:t>
            </a:r>
            <a:r>
              <a:rPr lang="es-MX" dirty="0"/>
              <a:t>que almacenan, conservan y comparten los datos de las investigaciones.</a:t>
            </a:r>
          </a:p>
          <a:p>
            <a:endParaRPr lang="es-MX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49" y="188640"/>
            <a:ext cx="8418513" cy="137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079284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903" y="1196752"/>
            <a:ext cx="1557722" cy="830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TIPOS Y EJEMPLOS DE REPOSITORIOS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5536" y="1281642"/>
            <a:ext cx="8229600" cy="4525963"/>
          </a:xfrm>
        </p:spPr>
        <p:txBody>
          <a:bodyPr>
            <a:normAutofit/>
          </a:bodyPr>
          <a:lstStyle/>
          <a:p>
            <a:endParaRPr lang="es-MX" dirty="0"/>
          </a:p>
          <a:p>
            <a:r>
              <a:rPr lang="es-MX" dirty="0"/>
              <a:t>Repositorio de software: la variedad del servicio que ofertan depende del tipo de licencia usada:</a:t>
            </a:r>
          </a:p>
          <a:p>
            <a:pPr lvl="1"/>
            <a:r>
              <a:rPr lang="es-MX" dirty="0" smtClean="0"/>
              <a:t>LICENCIA PRIVATIVA: el </a:t>
            </a:r>
            <a:r>
              <a:rPr lang="es-MX" dirty="0"/>
              <a:t>administrador limita o restringe las propiedades del software. Ejemplo: Windows </a:t>
            </a:r>
            <a:r>
              <a:rPr lang="es-MX" dirty="0" err="1"/>
              <a:t>Update</a:t>
            </a:r>
            <a:r>
              <a:rPr lang="es-MX" dirty="0" smtClean="0"/>
              <a:t>.</a:t>
            </a:r>
          </a:p>
          <a:p>
            <a:pPr lvl="1"/>
            <a:endParaRPr lang="es-MX" dirty="0"/>
          </a:p>
          <a:p>
            <a:pPr lvl="1"/>
            <a:r>
              <a:rPr lang="es-MX" dirty="0" smtClean="0"/>
              <a:t>LICENCIA DE USO LIBRE: ofrecen </a:t>
            </a:r>
            <a:r>
              <a:rPr lang="es-MX" dirty="0"/>
              <a:t>una plataforma de trabajo colaborativo y compartida de conocimiento libre sobre cualquier temática, sin ningún tipo de restricciones. Ejemplo: repositorios de software libre, paquetes para el sistema operativo GNU/Linux, desde plataformas como </a:t>
            </a:r>
            <a:r>
              <a:rPr lang="es-MX" dirty="0" err="1"/>
              <a:t>SourceForge</a:t>
            </a:r>
            <a:r>
              <a:rPr lang="es-MX" dirty="0"/>
              <a:t> o Forja de </a:t>
            </a:r>
            <a:r>
              <a:rPr lang="es-MX" dirty="0" err="1"/>
              <a:t>Guadalinex</a:t>
            </a:r>
            <a:r>
              <a:rPr lang="es-MX" dirty="0"/>
              <a:t>.</a:t>
            </a:r>
          </a:p>
          <a:p>
            <a:endParaRPr lang="es-MX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437" y="4992960"/>
            <a:ext cx="1681439" cy="1229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445224"/>
            <a:ext cx="1272440" cy="994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5333032"/>
            <a:ext cx="1981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377599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Marcador de contenido"/>
          <p:cNvSpPr>
            <a:spLocks noGrp="1"/>
          </p:cNvSpPr>
          <p:nvPr>
            <p:ph idx="1"/>
          </p:nvPr>
        </p:nvSpPr>
        <p:spPr>
          <a:xfrm>
            <a:off x="683568" y="811172"/>
            <a:ext cx="7704856" cy="28803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El auto-archivo de las publicaciones en repositorios, denominado Ruta verde,  se considera que es la vía óptima para lograr el 100% de acceso abierto ya que no depende de ningún cambio en el modelo editorial y puede estar sujeto a mandato por parte de las instituciones.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268960"/>
            <a:ext cx="59055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50020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764704"/>
            <a:ext cx="6840760" cy="5132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225529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/>
            </a:r>
            <a:br>
              <a:rPr lang="es-MX" dirty="0"/>
            </a:br>
            <a:endParaRPr lang="es-MX" dirty="0"/>
          </a:p>
        </p:txBody>
      </p:sp>
      <p:sp>
        <p:nvSpPr>
          <p:cNvPr id="4" name="1 Títul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Es utilizado por personas que desean brindar conocimientos a través de este, como profesores o docentes. </a:t>
            </a:r>
          </a:p>
          <a:p>
            <a:pPr marL="0" indent="0">
              <a:buNone/>
            </a:pPr>
            <a:r>
              <a:rPr lang="es-MX" dirty="0"/>
              <a:t>Ofrece funciones de gestión, archivo y presentación.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endParaRPr lang="es-MX" dirty="0"/>
          </a:p>
          <a:p>
            <a:endParaRPr lang="es-MX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838200" y="365125"/>
            <a:ext cx="7190184" cy="8316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tabLst>
                <a:tab pos="3830638" algn="l"/>
              </a:tabLst>
              <a:defRPr sz="3600" b="1" kern="1200" cap="none" spc="50">
                <a:ln w="1333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 smtClean="0"/>
              <a:t>¿QUIÉN LO UTILIZA?</a:t>
            </a:r>
            <a:endParaRPr lang="es-MX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215152"/>
            <a:ext cx="3029644" cy="2817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897" y="3216496"/>
            <a:ext cx="3011487" cy="281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158258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ja">
  <a:themeElements>
    <a:clrScheme name="Transmisión de listas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Intermedio">
      <a:majorFont>
        <a:latin typeface="Tw Cen MT"/>
        <a:ea typeface=""/>
        <a:cs typeface=""/>
        <a:font script="Grek" typeface="Calibri"/>
        <a:font script="Cyrl" typeface="Calibri"/>
        <a:font script="Jpan" typeface="HG創英角ｺﾞｼｯｸUB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創英角ｺﾞｼｯｸUB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ja">
      <a:fillStyleLst>
        <a:solidFill>
          <a:schemeClr val="phClr"/>
        </a:solidFill>
        <a:gradFill rotWithShape="1">
          <a:gsLst>
            <a:gs pos="0">
              <a:schemeClr val="phClr">
                <a:tint val="79000"/>
                <a:satMod val="180000"/>
              </a:schemeClr>
            </a:gs>
            <a:gs pos="65000">
              <a:schemeClr val="phClr">
                <a:tint val="52000"/>
                <a:satMod val="250000"/>
              </a:schemeClr>
            </a:gs>
            <a:gs pos="100000">
              <a:schemeClr val="phClr">
                <a:tint val="29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8700000"/>
            </a:lightRig>
          </a:scene3d>
          <a:sp3d contourW="12700" prstMaterial="dkEdge">
            <a:bevelT w="0" h="0" prst="relaxedInset"/>
            <a:contourClr>
              <a:schemeClr val="phClr">
                <a:shade val="65000"/>
                <a:satMod val="15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13200000"/>
            </a:lightRig>
          </a:scene3d>
          <a:sp3d prstMaterial="dkEdge">
            <a:bevelT w="63500" h="50800" prst="relaxedIns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hade val="95000"/>
                <a:satMod val="200000"/>
              </a:schemeClr>
            </a:gs>
            <a:gs pos="53000">
              <a:schemeClr val="phClr">
                <a:shade val="60000"/>
                <a:satMod val="220000"/>
              </a:schemeClr>
            </a:gs>
            <a:gs pos="100000">
              <a:schemeClr val="phClr">
                <a:shade val="45000"/>
                <a:satMod val="22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3000"/>
                <a:shade val="97000"/>
                <a:satMod val="230000"/>
              </a:schemeClr>
            </a:gs>
            <a:gs pos="100000">
              <a:schemeClr val="phClr">
                <a:shade val="35000"/>
                <a:satMod val="250000"/>
              </a:schemeClr>
            </a:gs>
          </a:gsLst>
          <a:path path="circle">
            <a:fillToRect l="15000" t="50000" r="85000" b="6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Thatch</Template>
  <TotalTime>171</TotalTime>
  <Words>679</Words>
  <Application>Microsoft Office PowerPoint</Application>
  <PresentationFormat>Presentación en pantalla (4:3)</PresentationFormat>
  <Paragraphs>96</Paragraphs>
  <Slides>17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18" baseType="lpstr">
      <vt:lpstr>Paja</vt:lpstr>
      <vt:lpstr>REPOSITORIOS</vt:lpstr>
      <vt:lpstr>¿QUE ES UN REPOSITORIO?</vt:lpstr>
      <vt:lpstr>Presentación de PowerPoint</vt:lpstr>
      <vt:lpstr>Presentación de PowerPoint</vt:lpstr>
      <vt:lpstr>Presentación de PowerPoint</vt:lpstr>
      <vt:lpstr>TIPOS Y EJEMPLOS DE REPOSITORIOS</vt:lpstr>
      <vt:lpstr>Presentación de PowerPoint</vt:lpstr>
      <vt:lpstr>Presentación de PowerPoint</vt:lpstr>
      <vt:lpstr> </vt:lpstr>
      <vt:lpstr>¿PARA QUE USAN LOS REPOSITORIOS? </vt:lpstr>
      <vt:lpstr>Presentación de PowerPoint</vt:lpstr>
      <vt:lpstr>Presentación de PowerPoint</vt:lpstr>
      <vt:lpstr>ALMACENAMIENTO DE UN REPOSITORIO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 que lo usan</dc:title>
  <dc:creator>home</dc:creator>
  <cp:lastModifiedBy>ESTELA</cp:lastModifiedBy>
  <cp:revision>17</cp:revision>
  <dcterms:created xsi:type="dcterms:W3CDTF">2018-04-25T02:20:44Z</dcterms:created>
  <dcterms:modified xsi:type="dcterms:W3CDTF">2018-04-26T03:31:28Z</dcterms:modified>
</cp:coreProperties>
</file>